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7" r:id="rId3"/>
    <p:sldId id="266" r:id="rId4"/>
    <p:sldId id="265" r:id="rId5"/>
    <p:sldId id="257" r:id="rId6"/>
    <p:sldId id="263" r:id="rId7"/>
    <p:sldId id="262" r:id="rId8"/>
    <p:sldId id="261" r:id="rId9"/>
    <p:sldId id="260" r:id="rId10"/>
    <p:sldId id="259" r:id="rId11"/>
    <p:sldId id="258" r:id="rId12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3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5455"/>
          </a:xfrm>
          <a:prstGeom prst="rect">
            <a:avLst/>
          </a:prstGeom>
        </p:spPr>
        <p:txBody>
          <a:bodyPr vert="horz" lIns="93484" tIns="46742" rIns="93484" bIns="46742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1"/>
            <a:ext cx="3056414" cy="465455"/>
          </a:xfrm>
          <a:prstGeom prst="rect">
            <a:avLst/>
          </a:prstGeom>
        </p:spPr>
        <p:txBody>
          <a:bodyPr vert="horz" lIns="93484" tIns="46742" rIns="93484" bIns="46742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10/11/2020 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1"/>
            <a:ext cx="3056414" cy="465455"/>
          </a:xfrm>
          <a:prstGeom prst="rect">
            <a:avLst/>
          </a:prstGeom>
        </p:spPr>
        <p:txBody>
          <a:bodyPr vert="horz" lIns="93484" tIns="46742" rIns="93484" bIns="46742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1"/>
            <a:ext cx="3056414" cy="465455"/>
          </a:xfrm>
          <a:prstGeom prst="rect">
            <a:avLst/>
          </a:prstGeom>
        </p:spPr>
        <p:txBody>
          <a:bodyPr vert="horz" lIns="93484" tIns="46742" rIns="93484" bIns="46742" rtlCol="0" anchor="b"/>
          <a:lstStyle>
            <a:lvl1pPr algn="r">
              <a:defRPr sz="1200"/>
            </a:lvl1pPr>
          </a:lstStyle>
          <a:p>
            <a:fld id="{4DCC83FC-F390-4EB4-88C3-20CEEF4F5533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5455"/>
          </a:xfrm>
          <a:prstGeom prst="rect">
            <a:avLst/>
          </a:prstGeom>
        </p:spPr>
        <p:txBody>
          <a:bodyPr vert="horz" lIns="93484" tIns="46742" rIns="93484" bIns="467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1"/>
            <a:ext cx="3056414" cy="465455"/>
          </a:xfrm>
          <a:prstGeom prst="rect">
            <a:avLst/>
          </a:prstGeom>
        </p:spPr>
        <p:txBody>
          <a:bodyPr vert="horz" lIns="93484" tIns="46742" rIns="93484" bIns="46742" rtlCol="0"/>
          <a:lstStyle>
            <a:lvl1pPr algn="r">
              <a:defRPr sz="1200"/>
            </a:lvl1pPr>
          </a:lstStyle>
          <a:p>
            <a:r>
              <a:rPr lang="en-US"/>
              <a:t>10/11/2020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2963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84" tIns="46742" rIns="93484" bIns="4674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84" tIns="46742" rIns="93484" bIns="4674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56414" cy="465455"/>
          </a:xfrm>
          <a:prstGeom prst="rect">
            <a:avLst/>
          </a:prstGeom>
        </p:spPr>
        <p:txBody>
          <a:bodyPr vert="horz" lIns="93484" tIns="46742" rIns="93484" bIns="46742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1"/>
            <a:ext cx="3056414" cy="465455"/>
          </a:xfrm>
          <a:prstGeom prst="rect">
            <a:avLst/>
          </a:prstGeom>
        </p:spPr>
        <p:txBody>
          <a:bodyPr vert="horz" lIns="93484" tIns="46742" rIns="93484" bIns="46742" rtlCol="0" anchor="b"/>
          <a:lstStyle>
            <a:lvl1pPr algn="r">
              <a:defRPr sz="1200"/>
            </a:lvl1pPr>
          </a:lstStyle>
          <a:p>
            <a:fld id="{C7D770FA-1718-45C7-AEBE-E9DC7F0238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C2652A-F0F5-425F-8AAA-928CF82767F4}" type="slidenum">
              <a:rPr lang="en-US"/>
              <a:pPr/>
              <a:t>4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10/11/2020 am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Spring 2012 Gospel Meeting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D8D8-E28A-4972-B11A-82C4B0B0201C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D62F-D067-4BF5-B2F6-0B4BA5674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51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D8D8-E28A-4972-B11A-82C4B0B0201C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D62F-D067-4BF5-B2F6-0B4BA5674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D8D8-E28A-4972-B11A-82C4B0B0201C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D62F-D067-4BF5-B2F6-0B4BA567439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7788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D8D8-E28A-4972-B11A-82C4B0B0201C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D62F-D067-4BF5-B2F6-0B4BA5674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1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D8D8-E28A-4972-B11A-82C4B0B0201C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D62F-D067-4BF5-B2F6-0B4BA567439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752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D8D8-E28A-4972-B11A-82C4B0B0201C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D62F-D067-4BF5-B2F6-0B4BA5674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6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D8D8-E28A-4972-B11A-82C4B0B0201C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D62F-D067-4BF5-B2F6-0B4BA5674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16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D8D8-E28A-4972-B11A-82C4B0B0201C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D62F-D067-4BF5-B2F6-0B4BA5674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93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D8D8-E28A-4972-B11A-82C4B0B0201C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D62F-D067-4BF5-B2F6-0B4BA5674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5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D8D8-E28A-4972-B11A-82C4B0B0201C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D62F-D067-4BF5-B2F6-0B4BA5674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D8D8-E28A-4972-B11A-82C4B0B0201C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D62F-D067-4BF5-B2F6-0B4BA5674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8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D8D8-E28A-4972-B11A-82C4B0B0201C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D62F-D067-4BF5-B2F6-0B4BA5674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4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D8D8-E28A-4972-B11A-82C4B0B0201C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D62F-D067-4BF5-B2F6-0B4BA5674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6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D8D8-E28A-4972-B11A-82C4B0B0201C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D62F-D067-4BF5-B2F6-0B4BA5674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29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D8D8-E28A-4972-B11A-82C4B0B0201C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D62F-D067-4BF5-B2F6-0B4BA5674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4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D8D8-E28A-4972-B11A-82C4B0B0201C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D62F-D067-4BF5-B2F6-0B4BA5674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7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ED8D8-E28A-4972-B11A-82C4B0B0201C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1B6D62F-D067-4BF5-B2F6-0B4BA5674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0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296510"/>
            <a:ext cx="5826719" cy="175432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What The Church Needs Now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461665"/>
          </a:xfrm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Ephesians 5:22-32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991599" cy="5555367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3500" dirty="0">
                <a:solidFill>
                  <a:schemeClr val="tx1"/>
                </a:solidFill>
              </a:rPr>
              <a:t> </a:t>
            </a:r>
            <a:r>
              <a:rPr lang="en-US" sz="4000" u="sng" dirty="0">
                <a:solidFill>
                  <a:schemeClr val="tx1"/>
                </a:solidFill>
              </a:rPr>
              <a:t>Work</a:t>
            </a:r>
            <a:r>
              <a:rPr lang="en-US" sz="4000" dirty="0">
                <a:solidFill>
                  <a:schemeClr val="tx1"/>
                </a:solidFill>
              </a:rPr>
              <a:t>.</a:t>
            </a:r>
            <a:endParaRPr lang="en-US" sz="35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500" dirty="0">
                <a:solidFill>
                  <a:schemeClr val="tx1"/>
                </a:solidFill>
              </a:rPr>
              <a:t>1 Timothy 3:15 - Proper behavior.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500" dirty="0">
                <a:solidFill>
                  <a:schemeClr val="tx1"/>
                </a:solidFill>
              </a:rPr>
              <a:t>Ephesians 3:21 - Church to glorify Him.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500" dirty="0">
                <a:solidFill>
                  <a:schemeClr val="tx1"/>
                </a:solidFill>
              </a:rPr>
              <a:t>Ephesians 4:11ff - Edification. (1 Corinthians 14:26)</a:t>
            </a:r>
            <a:endParaRPr lang="en-US" sz="3500" b="1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500" dirty="0">
                <a:solidFill>
                  <a:schemeClr val="tx1"/>
                </a:solidFill>
              </a:rPr>
              <a:t>Hebrews 10:24-25 - Worship, Attendance.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500" dirty="0">
                <a:solidFill>
                  <a:schemeClr val="tx1"/>
                </a:solidFill>
              </a:rPr>
              <a:t>1 Timothy 2:15 - Study.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500" dirty="0">
                <a:solidFill>
                  <a:schemeClr val="tx1"/>
                </a:solidFill>
              </a:rPr>
              <a:t>2 Timothy 2:2 - Teaching.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500" dirty="0">
                <a:solidFill>
                  <a:schemeClr val="tx1"/>
                </a:solidFill>
              </a:rPr>
              <a:t>James 1:27 - Visit those in need.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2067C85-4FB1-4F38-AC82-92EEE49ED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388203"/>
            <a:ext cx="6705601" cy="830997"/>
          </a:xfrm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What The Church Needs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81000"/>
            <a:ext cx="6347713" cy="830997"/>
          </a:xfrm>
        </p:spPr>
        <p:txBody>
          <a:bodyPr>
            <a:sp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Conclusion: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04827"/>
            <a:ext cx="8839199" cy="5509200"/>
          </a:xfrm>
        </p:spPr>
        <p:txBody>
          <a:bodyPr wrap="square">
            <a:spAutoFit/>
          </a:bodyPr>
          <a:lstStyle/>
          <a:p>
            <a:pPr marL="461963" indent="-461963">
              <a:spcBef>
                <a:spcPts val="0"/>
              </a:spcBef>
              <a:buClr>
                <a:schemeClr val="tx1"/>
              </a:buClr>
            </a:pPr>
            <a:r>
              <a:rPr lang="en-US" sz="3200" dirty="0">
                <a:solidFill>
                  <a:schemeClr val="tx1"/>
                </a:solidFill>
              </a:rPr>
              <a:t>God planned, purposed, and established the church that she might be a glorious church.</a:t>
            </a:r>
          </a:p>
          <a:p>
            <a:pPr marL="461963" indent="-461963">
              <a:spcBef>
                <a:spcPts val="0"/>
              </a:spcBef>
              <a:buNone/>
            </a:pPr>
            <a:r>
              <a:rPr lang="en-US" sz="3200" dirty="0">
                <a:solidFill>
                  <a:schemeClr val="tx1"/>
                </a:solidFill>
              </a:rPr>
              <a:t>Ephesians 5:27, </a:t>
            </a:r>
            <a:r>
              <a:rPr lang="en-US" sz="3200" i="1" dirty="0">
                <a:solidFill>
                  <a:schemeClr val="tx1"/>
                </a:solidFill>
              </a:rPr>
              <a:t>“that he might present the church to himself a glorious (church), not having spot or wrinkle or any such thing; but that it should be holy and without blemish.”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461963" indent="-461963">
              <a:spcBef>
                <a:spcPts val="0"/>
              </a:spcBef>
              <a:buClr>
                <a:schemeClr val="tx1"/>
              </a:buClr>
            </a:pPr>
            <a:r>
              <a:rPr lang="en-US" sz="3200" dirty="0">
                <a:solidFill>
                  <a:schemeClr val="tx1"/>
                </a:solidFill>
              </a:rPr>
              <a:t>Each member must ask, “If all the members were just like me, what kind of church would this be?”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7391401" cy="5509200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>
                <a:solidFill>
                  <a:schemeClr val="tx1"/>
                </a:solidFill>
              </a:rPr>
              <a:t>Ephesians 5:25-27, </a:t>
            </a:r>
            <a:r>
              <a:rPr lang="en-US" sz="3200" i="1" dirty="0">
                <a:solidFill>
                  <a:schemeClr val="tx1"/>
                </a:solidFill>
              </a:rPr>
              <a:t>“Husbands, love your wives, even as Christ also loved the church, and gave himself up for it; that he might </a:t>
            </a:r>
            <a:r>
              <a:rPr lang="en-US" sz="3200" i="1" u="sng" dirty="0">
                <a:solidFill>
                  <a:schemeClr val="tx1"/>
                </a:solidFill>
              </a:rPr>
              <a:t>sanctify it</a:t>
            </a:r>
            <a:r>
              <a:rPr lang="en-US" sz="3200" i="1" dirty="0">
                <a:solidFill>
                  <a:schemeClr val="tx1"/>
                </a:solidFill>
              </a:rPr>
              <a:t>, having cleansed it by the washing of water with the word, that he might present the church to himself a </a:t>
            </a:r>
            <a:r>
              <a:rPr lang="en-US" sz="3200" i="1" u="sng" dirty="0">
                <a:solidFill>
                  <a:schemeClr val="tx1"/>
                </a:solidFill>
              </a:rPr>
              <a:t>glorious (church)</a:t>
            </a:r>
            <a:r>
              <a:rPr lang="en-US" sz="3200" i="1" dirty="0">
                <a:solidFill>
                  <a:schemeClr val="tx1"/>
                </a:solidFill>
              </a:rPr>
              <a:t>, not having spot or wrinkle or any such thing; but that it should be holy and without blemish.”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0041"/>
            <a:ext cx="8686800" cy="838200"/>
          </a:xfrm>
        </p:spPr>
        <p:txBody>
          <a:bodyPr>
            <a:sp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Salvation Is In The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60126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u="sng" dirty="0">
                <a:solidFill>
                  <a:schemeClr val="tx1"/>
                </a:solidFill>
              </a:rPr>
              <a:t>The church will be presented a </a:t>
            </a:r>
            <a:r>
              <a:rPr lang="en-US" sz="3200" i="1" u="sng" dirty="0">
                <a:solidFill>
                  <a:schemeClr val="tx1"/>
                </a:solidFill>
              </a:rPr>
              <a:t>“glorious” </a:t>
            </a:r>
            <a:r>
              <a:rPr lang="en-US" sz="3200" u="sng" dirty="0">
                <a:solidFill>
                  <a:schemeClr val="tx1"/>
                </a:solidFill>
              </a:rPr>
              <a:t>church</a:t>
            </a:r>
            <a:r>
              <a:rPr lang="en-US" sz="3200" dirty="0">
                <a:solidFill>
                  <a:schemeClr val="tx1"/>
                </a:solidFill>
              </a:rPr>
              <a:t>. Ephesians 5:26-27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sz="3000" dirty="0">
                <a:solidFill>
                  <a:schemeClr val="tx1"/>
                </a:solidFill>
              </a:rPr>
              <a:t>“Metaphorically, a glorious Church, signifying the Church adorned in pure and splendid raiment as a bride (Ephesians 5:27)”</a:t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(The Complete Word Study Dictionary)</a:t>
            </a:r>
          </a:p>
          <a:p>
            <a:pPr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sz="3000" dirty="0">
                <a:solidFill>
                  <a:schemeClr val="tx1"/>
                </a:solidFill>
              </a:rPr>
              <a:t>“Figuratively equivalent to free from sin, </a:t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sz="3000" dirty="0">
                <a:solidFill>
                  <a:schemeClr val="tx1"/>
                </a:solidFill>
              </a:rPr>
              <a:t>(Ephesians 5:27)”</a:t>
            </a:r>
            <a:r>
              <a:rPr lang="en-US" sz="2400" dirty="0">
                <a:solidFill>
                  <a:schemeClr val="tx1"/>
                </a:solidFill>
              </a:rPr>
              <a:t> (Thayer)</a:t>
            </a:r>
          </a:p>
          <a:p>
            <a:pPr>
              <a:buNone/>
            </a:pPr>
            <a:r>
              <a:rPr lang="en-US" sz="3000" dirty="0">
                <a:solidFill>
                  <a:schemeClr val="tx1"/>
                </a:solidFill>
              </a:rPr>
              <a:t>Those NOT in the church, are NOT so honored.</a:t>
            </a:r>
            <a:endParaRPr lang="en-US" sz="3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8D019D-FAE5-47E3-B95E-03114DCEC56F}" type="slidenum">
              <a:rPr lang="en-US"/>
              <a:pPr/>
              <a:t>4</a:t>
            </a:fld>
            <a:endParaRPr lang="en-US"/>
          </a:p>
        </p:txBody>
      </p:sp>
      <p:sp>
        <p:nvSpPr>
          <p:cNvPr id="346114" name="Text Box 2"/>
          <p:cNvSpPr txBox="1">
            <a:spLocks noChangeArrowheads="1"/>
          </p:cNvSpPr>
          <p:nvPr/>
        </p:nvSpPr>
        <p:spPr bwMode="auto">
          <a:xfrm>
            <a:off x="4953000" y="152400"/>
            <a:ext cx="220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u="sng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itchFamily="34" charset="0"/>
              </a:rPr>
              <a:t>CHRIST</a:t>
            </a:r>
          </a:p>
        </p:txBody>
      </p:sp>
      <p:pic>
        <p:nvPicPr>
          <p:cNvPr id="3461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1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1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2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2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22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2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46124" name="Line 12"/>
          <p:cNvSpPr>
            <a:spLocks noChangeShapeType="1"/>
          </p:cNvSpPr>
          <p:nvPr/>
        </p:nvSpPr>
        <p:spPr bwMode="auto">
          <a:xfrm flipH="1">
            <a:off x="3200400" y="762000"/>
            <a:ext cx="2743199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25" name="Line 13"/>
          <p:cNvSpPr>
            <a:spLocks noChangeShapeType="1"/>
          </p:cNvSpPr>
          <p:nvPr/>
        </p:nvSpPr>
        <p:spPr bwMode="auto">
          <a:xfrm flipH="1">
            <a:off x="4343400" y="762000"/>
            <a:ext cx="16002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26" name="Line 14"/>
          <p:cNvSpPr>
            <a:spLocks noChangeShapeType="1"/>
          </p:cNvSpPr>
          <p:nvPr/>
        </p:nvSpPr>
        <p:spPr bwMode="auto">
          <a:xfrm flipH="1">
            <a:off x="5181600" y="762000"/>
            <a:ext cx="7620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27" name="Line 15"/>
          <p:cNvSpPr>
            <a:spLocks noChangeShapeType="1"/>
          </p:cNvSpPr>
          <p:nvPr/>
        </p:nvSpPr>
        <p:spPr bwMode="auto">
          <a:xfrm>
            <a:off x="5943600" y="762000"/>
            <a:ext cx="762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28" name="Line 16"/>
          <p:cNvSpPr>
            <a:spLocks noChangeShapeType="1"/>
          </p:cNvSpPr>
          <p:nvPr/>
        </p:nvSpPr>
        <p:spPr bwMode="auto">
          <a:xfrm>
            <a:off x="5943600" y="762000"/>
            <a:ext cx="11430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29" name="Line 17"/>
          <p:cNvSpPr>
            <a:spLocks noChangeShapeType="1"/>
          </p:cNvSpPr>
          <p:nvPr/>
        </p:nvSpPr>
        <p:spPr bwMode="auto">
          <a:xfrm>
            <a:off x="5943600" y="762000"/>
            <a:ext cx="19050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56796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30" name="Line 18"/>
          <p:cNvSpPr>
            <a:spLocks noChangeShapeType="1"/>
          </p:cNvSpPr>
          <p:nvPr/>
        </p:nvSpPr>
        <p:spPr bwMode="auto">
          <a:xfrm>
            <a:off x="5943600" y="762000"/>
            <a:ext cx="27432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80322" dir="1106097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32" name="Text Box 20"/>
          <p:cNvSpPr txBox="1">
            <a:spLocks noChangeArrowheads="1"/>
          </p:cNvSpPr>
          <p:nvPr/>
        </p:nvSpPr>
        <p:spPr bwMode="auto">
          <a:xfrm>
            <a:off x="3962400" y="4343400"/>
            <a:ext cx="2209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latin typeface="Franklin Gothic Medium Cond" pitchFamily="34" charset="0"/>
              </a:rPr>
              <a:t>Local Church Acts 11:22ff</a:t>
            </a:r>
          </a:p>
        </p:txBody>
      </p:sp>
      <p:sp>
        <p:nvSpPr>
          <p:cNvPr id="346133" name="Text Box 21"/>
          <p:cNvSpPr txBox="1">
            <a:spLocks noChangeArrowheads="1"/>
          </p:cNvSpPr>
          <p:nvPr/>
        </p:nvSpPr>
        <p:spPr bwMode="auto">
          <a:xfrm>
            <a:off x="6754641" y="4343400"/>
            <a:ext cx="2362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latin typeface="Franklin Gothic Medium Cond" pitchFamily="34" charset="0"/>
              </a:rPr>
              <a:t>Local Church Revelation 2:1</a:t>
            </a:r>
          </a:p>
        </p:txBody>
      </p:sp>
      <p:sp>
        <p:nvSpPr>
          <p:cNvPr id="346135" name="Line 23"/>
          <p:cNvSpPr>
            <a:spLocks noChangeShapeType="1"/>
          </p:cNvSpPr>
          <p:nvPr/>
        </p:nvSpPr>
        <p:spPr bwMode="auto">
          <a:xfrm>
            <a:off x="4343400" y="2743200"/>
            <a:ext cx="7620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36" name="Line 24"/>
          <p:cNvSpPr>
            <a:spLocks noChangeShapeType="1"/>
          </p:cNvSpPr>
          <p:nvPr/>
        </p:nvSpPr>
        <p:spPr bwMode="auto">
          <a:xfrm flipH="1">
            <a:off x="5105398" y="2743200"/>
            <a:ext cx="76201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37" name="Line 25"/>
          <p:cNvSpPr>
            <a:spLocks noChangeShapeType="1"/>
          </p:cNvSpPr>
          <p:nvPr/>
        </p:nvSpPr>
        <p:spPr bwMode="auto">
          <a:xfrm flipH="1">
            <a:off x="5105400" y="2743200"/>
            <a:ext cx="9144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38" name="Line 26"/>
          <p:cNvSpPr>
            <a:spLocks noChangeShapeType="1"/>
          </p:cNvSpPr>
          <p:nvPr/>
        </p:nvSpPr>
        <p:spPr bwMode="auto">
          <a:xfrm>
            <a:off x="7086600" y="2743200"/>
            <a:ext cx="8382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39" name="Line 27"/>
          <p:cNvSpPr>
            <a:spLocks noChangeShapeType="1"/>
          </p:cNvSpPr>
          <p:nvPr/>
        </p:nvSpPr>
        <p:spPr bwMode="auto">
          <a:xfrm flipH="1">
            <a:off x="7924800" y="2743200"/>
            <a:ext cx="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40" name="Line 28"/>
          <p:cNvSpPr>
            <a:spLocks noChangeShapeType="1"/>
          </p:cNvSpPr>
          <p:nvPr/>
        </p:nvSpPr>
        <p:spPr bwMode="auto">
          <a:xfrm flipH="1">
            <a:off x="7924800" y="2743200"/>
            <a:ext cx="8382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41" name="Text Box 29"/>
          <p:cNvSpPr txBox="1">
            <a:spLocks noChangeArrowheads="1"/>
          </p:cNvSpPr>
          <p:nvPr/>
        </p:nvSpPr>
        <p:spPr bwMode="auto">
          <a:xfrm>
            <a:off x="46013" y="3532004"/>
            <a:ext cx="34290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itchFamily="34" charset="0"/>
              </a:rPr>
              <a:t>CHURCH</a:t>
            </a:r>
            <a:r>
              <a:rPr lang="en-US" sz="3600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itchFamily="34" charset="0"/>
              </a:rPr>
              <a:t> </a:t>
            </a:r>
            <a:r>
              <a:rPr lang="en-US" sz="3600" dirty="0">
                <a:latin typeface="Franklin Gothic Medium Cond" pitchFamily="34" charset="0"/>
              </a:rPr>
              <a:t>(Local – Acts 9:26) </a:t>
            </a:r>
            <a:r>
              <a:rPr lang="en-US" sz="2800" dirty="0">
                <a:latin typeface="Franklin Gothic Medium Cond" pitchFamily="34" charset="0"/>
              </a:rPr>
              <a:t>(elders, deacons, saints)</a:t>
            </a:r>
            <a:r>
              <a:rPr lang="en-US" sz="3600" dirty="0">
                <a:latin typeface="Franklin Gothic Medium Cond" pitchFamily="34" charset="0"/>
              </a:rPr>
              <a:t> Acts14:23; </a:t>
            </a:r>
            <a:br>
              <a:rPr lang="en-US" sz="3600" dirty="0">
                <a:latin typeface="Franklin Gothic Medium Cond" pitchFamily="34" charset="0"/>
              </a:rPr>
            </a:br>
            <a:r>
              <a:rPr lang="en-US" sz="3600" dirty="0">
                <a:latin typeface="Franklin Gothic Medium Cond" pitchFamily="34" charset="0"/>
              </a:rPr>
              <a:t>Philippians 1:1</a:t>
            </a:r>
          </a:p>
        </p:txBody>
      </p:sp>
      <p:sp>
        <p:nvSpPr>
          <p:cNvPr id="346142" name="Text Box 30"/>
          <p:cNvSpPr txBox="1">
            <a:spLocks noChangeArrowheads="1"/>
          </p:cNvSpPr>
          <p:nvPr/>
        </p:nvSpPr>
        <p:spPr bwMode="auto">
          <a:xfrm>
            <a:off x="4267200" y="5410200"/>
            <a:ext cx="4419600" cy="12249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32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itchFamily="34" charset="0"/>
              </a:rPr>
              <a:t>Churches of Christ</a:t>
            </a:r>
            <a:r>
              <a:rPr lang="en-US" sz="3200" b="1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3200" dirty="0">
                <a:latin typeface="Franklin Gothic Medium Cond" pitchFamily="34" charset="0"/>
              </a:rPr>
              <a:t>Romans 16:16</a:t>
            </a:r>
          </a:p>
        </p:txBody>
      </p:sp>
      <p:sp>
        <p:nvSpPr>
          <p:cNvPr id="346143" name="Text Box 31"/>
          <p:cNvSpPr txBox="1">
            <a:spLocks noChangeArrowheads="1"/>
          </p:cNvSpPr>
          <p:nvPr/>
        </p:nvSpPr>
        <p:spPr bwMode="auto">
          <a:xfrm>
            <a:off x="2667000" y="762000"/>
            <a:ext cx="274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u="sng" dirty="0">
                <a:latin typeface="Franklin Gothic Medium Cond" pitchFamily="34" charset="0"/>
              </a:rPr>
              <a:t>Baptized into</a:t>
            </a:r>
          </a:p>
        </p:txBody>
      </p:sp>
      <p:sp>
        <p:nvSpPr>
          <p:cNvPr id="346144" name="Text Box 32"/>
          <p:cNvSpPr txBox="1">
            <a:spLocks noChangeArrowheads="1"/>
          </p:cNvSpPr>
          <p:nvPr/>
        </p:nvSpPr>
        <p:spPr bwMode="auto">
          <a:xfrm>
            <a:off x="46013" y="961535"/>
            <a:ext cx="2743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itchFamily="34" charset="0"/>
              </a:rPr>
              <a:t>CHURCH</a:t>
            </a:r>
            <a:r>
              <a:rPr lang="en-US" sz="3600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itchFamily="34" charset="0"/>
              </a:rPr>
              <a:t> </a:t>
            </a:r>
            <a:r>
              <a:rPr lang="en-US" sz="3600" dirty="0">
                <a:latin typeface="Franklin Gothic Medium Cond" pitchFamily="34" charset="0"/>
              </a:rPr>
              <a:t>(Universal) </a:t>
            </a:r>
            <a:r>
              <a:rPr lang="en-US" sz="3600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itchFamily="34" charset="0"/>
              </a:rPr>
              <a:t>Matthew 16:18</a:t>
            </a:r>
            <a:endParaRPr lang="en-US" sz="360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Medium Cond" pitchFamily="34" charset="0"/>
            </a:endParaRP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26123A39-B397-458C-B857-02E47B98CE41}"/>
              </a:ext>
            </a:extLst>
          </p:cNvPr>
          <p:cNvSpPr/>
          <p:nvPr/>
        </p:nvSpPr>
        <p:spPr>
          <a:xfrm>
            <a:off x="2465559" y="854075"/>
            <a:ext cx="506241" cy="2041525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CFC87878-C3EB-494B-8482-210E911C42C0}"/>
              </a:ext>
            </a:extLst>
          </p:cNvPr>
          <p:cNvSpPr/>
          <p:nvPr/>
        </p:nvSpPr>
        <p:spPr>
          <a:xfrm>
            <a:off x="3456159" y="3581400"/>
            <a:ext cx="506241" cy="2825087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8203"/>
            <a:ext cx="6705601" cy="830997"/>
          </a:xfrm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What The Church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61854"/>
            <a:ext cx="8839199" cy="5652830"/>
          </a:xfr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u="sng" dirty="0">
                <a:solidFill>
                  <a:schemeClr val="tx1"/>
                </a:solidFill>
              </a:rPr>
              <a:t>Gospel Preaching</a:t>
            </a:r>
          </a:p>
          <a:p>
            <a:pPr marL="914400" lvl="1" indent="-457200">
              <a:buClr>
                <a:schemeClr val="tx1"/>
              </a:buClr>
            </a:pPr>
            <a:r>
              <a:rPr lang="en-US" sz="3600" dirty="0">
                <a:solidFill>
                  <a:schemeClr val="tx1"/>
                </a:solidFill>
              </a:rPr>
              <a:t>2 Timothy 4:2ff – Responsibility of preachers. (2 Timothy 1:13)</a:t>
            </a:r>
          </a:p>
          <a:p>
            <a:pPr marL="914400" lvl="1" indent="-457200">
              <a:buClr>
                <a:schemeClr val="tx1"/>
              </a:buClr>
            </a:pPr>
            <a:r>
              <a:rPr lang="en-US" sz="3600" dirty="0">
                <a:solidFill>
                  <a:schemeClr val="tx1"/>
                </a:solidFill>
              </a:rPr>
              <a:t>Romans 1:16 – Power of God to save. 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(2 Thessalonians 1:8)</a:t>
            </a:r>
          </a:p>
          <a:p>
            <a:pPr marL="914400" lvl="1" indent="-457200">
              <a:buClr>
                <a:schemeClr val="tx1"/>
              </a:buClr>
            </a:pPr>
            <a:r>
              <a:rPr lang="en-US" sz="3600" dirty="0">
                <a:solidFill>
                  <a:schemeClr val="tx1"/>
                </a:solidFill>
              </a:rPr>
              <a:t>Galatians 1:6-8 – Warning against preaching any other. (2 Peter 2:1ff)</a:t>
            </a:r>
          </a:p>
          <a:p>
            <a:pPr marL="914400" lvl="1" indent="-457200">
              <a:buClr>
                <a:schemeClr val="tx1"/>
              </a:buClr>
            </a:pPr>
            <a:r>
              <a:rPr lang="en-US" sz="3600" dirty="0">
                <a:solidFill>
                  <a:schemeClr val="tx1"/>
                </a:solidFill>
              </a:rPr>
              <a:t>John 12:48 – Standard of judgment. (Romans 2:16)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33573"/>
            <a:ext cx="8991600" cy="5693866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u="sng" dirty="0">
                <a:solidFill>
                  <a:schemeClr val="tx1"/>
                </a:solidFill>
              </a:rPr>
              <a:t>Unity</a:t>
            </a:r>
            <a:r>
              <a:rPr lang="en-US" sz="4000" dirty="0">
                <a:solidFill>
                  <a:schemeClr val="tx1"/>
                </a:solidFill>
              </a:rPr>
              <a:t>.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600" dirty="0">
                <a:solidFill>
                  <a:schemeClr val="tx1"/>
                </a:solidFill>
              </a:rPr>
              <a:t>John 17:20-21 – Jesus prayed for it.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600" dirty="0">
                <a:solidFill>
                  <a:schemeClr val="tx1"/>
                </a:solidFill>
              </a:rPr>
              <a:t>1 Corinthians 1:10 – Paul commanded it.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600" dirty="0">
                <a:solidFill>
                  <a:schemeClr val="tx1"/>
                </a:solidFill>
              </a:rPr>
              <a:t>James 3:13-18 – Consequences of division.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600" dirty="0">
                <a:solidFill>
                  <a:schemeClr val="tx1"/>
                </a:solidFill>
              </a:rPr>
              <a:t>Matthew 12:25 – Cannot stand divided.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600" dirty="0">
                <a:solidFill>
                  <a:schemeClr val="tx1"/>
                </a:solidFill>
              </a:rPr>
              <a:t>Romans 4:1ff – Individual responsibility.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326573-E468-47D3-96FF-E1A04D929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388203"/>
            <a:ext cx="6705601" cy="830997"/>
          </a:xfrm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What The Church Needs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27072"/>
          </a:xfrm>
        </p:spPr>
        <p:txBody>
          <a:bodyPr wrap="square">
            <a:spAutoFit/>
          </a:bodyPr>
          <a:lstStyle/>
          <a:p>
            <a:pPr marL="339725" indent="-334963">
              <a:buClr>
                <a:schemeClr val="tx1"/>
              </a:buClr>
            </a:pP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u="sng" dirty="0">
                <a:solidFill>
                  <a:schemeClr val="tx1"/>
                </a:solidFill>
              </a:rPr>
              <a:t>Capable elders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</a:p>
          <a:p>
            <a:pPr marL="914400" lvl="1" indent="-457200">
              <a:buClr>
                <a:schemeClr val="tx1"/>
              </a:buClr>
            </a:pPr>
            <a:r>
              <a:rPr lang="en-US" sz="3200" dirty="0">
                <a:solidFill>
                  <a:schemeClr val="tx1"/>
                </a:solidFill>
              </a:rPr>
              <a:t>1 Timothy 3:1 – Desire the work.</a:t>
            </a:r>
          </a:p>
          <a:p>
            <a:pPr marL="914400" lvl="1" indent="-457200">
              <a:buClr>
                <a:schemeClr val="tx1"/>
              </a:buClr>
            </a:pPr>
            <a:r>
              <a:rPr lang="en-US" sz="3200" dirty="0">
                <a:solidFill>
                  <a:schemeClr val="tx1"/>
                </a:solidFill>
              </a:rPr>
              <a:t>1 Peter 5:2-3 – Know and understand their duties.</a:t>
            </a:r>
          </a:p>
          <a:p>
            <a:pPr marL="914400" lvl="1" indent="-457200">
              <a:buClr>
                <a:schemeClr val="tx1"/>
              </a:buClr>
            </a:pPr>
            <a:r>
              <a:rPr lang="en-US" sz="3200" dirty="0">
                <a:solidFill>
                  <a:schemeClr val="tx1"/>
                </a:solidFill>
              </a:rPr>
              <a:t>Acts 20:28-30 – Take heed to self and the flock.</a:t>
            </a:r>
          </a:p>
          <a:p>
            <a:pPr marL="914400" lvl="1" indent="-457200">
              <a:buClr>
                <a:schemeClr val="tx1"/>
              </a:buClr>
            </a:pPr>
            <a:r>
              <a:rPr lang="en-US" sz="3200" dirty="0">
                <a:solidFill>
                  <a:schemeClr val="tx1"/>
                </a:solidFill>
              </a:rPr>
              <a:t>Hebrews 13:17 – Watch.</a:t>
            </a:r>
          </a:p>
          <a:p>
            <a:pPr marL="914400" lvl="1" indent="-457200">
              <a:buClr>
                <a:schemeClr val="tx1"/>
              </a:buClr>
            </a:pPr>
            <a:r>
              <a:rPr lang="en-US" sz="3200" dirty="0">
                <a:solidFill>
                  <a:schemeClr val="tx1"/>
                </a:solidFill>
              </a:rPr>
              <a:t>1 Timothy 3:1-7; Titus 1:5-9 – Qualifications.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8250A58-BDD8-4056-B86F-615B3A676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388203"/>
            <a:ext cx="6705601" cy="830997"/>
          </a:xfrm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What The Church Needs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12742"/>
            <a:ext cx="8991600" cy="5816977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u="sng" dirty="0">
                <a:solidFill>
                  <a:schemeClr val="tx1"/>
                </a:solidFill>
              </a:rPr>
              <a:t>Consecrated members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endParaRPr lang="en-US" sz="30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000" dirty="0">
                <a:solidFill>
                  <a:schemeClr val="tx1"/>
                </a:solidFill>
              </a:rPr>
              <a:t>Matthew 5:6 - Those who </a:t>
            </a:r>
            <a:r>
              <a:rPr lang="en-US" sz="3000" i="1" dirty="0">
                <a:solidFill>
                  <a:schemeClr val="tx1"/>
                </a:solidFill>
              </a:rPr>
              <a:t>“</a:t>
            </a:r>
            <a:r>
              <a:rPr lang="en-US" sz="3000" i="1" u="sng" dirty="0">
                <a:solidFill>
                  <a:schemeClr val="tx1"/>
                </a:solidFill>
              </a:rPr>
              <a:t>hunger and thirst</a:t>
            </a:r>
            <a:r>
              <a:rPr lang="en-US" sz="3000" i="1" dirty="0">
                <a:solidFill>
                  <a:schemeClr val="tx1"/>
                </a:solidFill>
              </a:rPr>
              <a:t>” </a:t>
            </a:r>
            <a:r>
              <a:rPr lang="en-US" sz="3000" dirty="0">
                <a:solidFill>
                  <a:schemeClr val="tx1"/>
                </a:solidFill>
              </a:rPr>
              <a:t>for righteousness. (cf. 1 Peter 2:1-2). Knowledgeable members! Ephesians 3:14ff; Colossians 1:9ff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000" dirty="0">
                <a:solidFill>
                  <a:schemeClr val="tx1"/>
                </a:solidFill>
              </a:rPr>
              <a:t>Matthew 6:19-21 - Those who have priorities in order.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000" dirty="0">
                <a:solidFill>
                  <a:schemeClr val="tx1"/>
                </a:solidFill>
              </a:rPr>
              <a:t>Matthew 16:24 - Those willing to deny self. </a:t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sz="3000" dirty="0">
                <a:solidFill>
                  <a:schemeClr val="tx1"/>
                </a:solidFill>
              </a:rPr>
              <a:t>(cf. Romans 12:1ff)</a:t>
            </a:r>
          </a:p>
          <a:p>
            <a:pPr marL="914400" lvl="2" indent="-457200">
              <a:spcBef>
                <a:spcPts val="0"/>
              </a:spcBef>
              <a:buClr>
                <a:schemeClr val="tx1"/>
              </a:buClr>
            </a:pPr>
            <a:r>
              <a:rPr lang="en-US" sz="3000" dirty="0">
                <a:solidFill>
                  <a:schemeClr val="tx1"/>
                </a:solidFill>
              </a:rPr>
              <a:t>Former life. Ephesians 4:17; 1 Peter 4:1-4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000" dirty="0">
                <a:solidFill>
                  <a:schemeClr val="tx1"/>
                </a:solidFill>
              </a:rPr>
              <a:t>Matthew 6:33 - Those who put the kingdom first.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48541F1-0ACD-41BD-87E5-DA1CEC78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42705"/>
            <a:ext cx="6705601" cy="830997"/>
          </a:xfrm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What The Church Needs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991600" cy="5324535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3400" dirty="0">
                <a:solidFill>
                  <a:schemeClr val="tx1"/>
                </a:solidFill>
              </a:rPr>
              <a:t> </a:t>
            </a:r>
            <a:r>
              <a:rPr lang="en-US" sz="3400" u="sng" dirty="0">
                <a:solidFill>
                  <a:schemeClr val="tx1"/>
                </a:solidFill>
              </a:rPr>
              <a:t>Discipline</a:t>
            </a:r>
            <a:r>
              <a:rPr lang="en-US" sz="3400" dirty="0">
                <a:solidFill>
                  <a:schemeClr val="tx1"/>
                </a:solidFill>
              </a:rPr>
              <a:t>.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400" dirty="0">
                <a:solidFill>
                  <a:schemeClr val="tx1"/>
                </a:solidFill>
              </a:rPr>
              <a:t>2 Timothy 3:16-4:4 - Begins with teaching. (1 Timothy 4:11; 1 Timothy 6:2)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400" dirty="0">
                <a:solidFill>
                  <a:schemeClr val="tx1"/>
                </a:solidFill>
              </a:rPr>
              <a:t>Romans 16:17 - Some teach error.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(cf. Acts 15)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400" dirty="0">
                <a:solidFill>
                  <a:schemeClr val="tx1"/>
                </a:solidFill>
              </a:rPr>
              <a:t>1 Thessalonians 5:14-15;2 Thessalonians 3:6 - Some walk disorderly.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</a:pPr>
            <a:r>
              <a:rPr lang="en-US" sz="3400" dirty="0">
                <a:solidFill>
                  <a:schemeClr val="tx1"/>
                </a:solidFill>
              </a:rPr>
              <a:t>1 Corinthians 5:1-11; 1 Corinthians 6:9-11 - Ungodliness influences others.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45EF5B1-C236-4A9D-AB7E-5B6C6287C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388203"/>
            <a:ext cx="6705601" cy="830997"/>
          </a:xfrm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What The Church Needs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2987</TotalTime>
  <Words>643</Words>
  <Application>Microsoft Office PowerPoint</Application>
  <PresentationFormat>On-screen Show (4:3)</PresentationFormat>
  <Paragraphs>68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Franklin Gothic Medium Cond</vt:lpstr>
      <vt:lpstr>Trebuchet MS</vt:lpstr>
      <vt:lpstr>Wingdings</vt:lpstr>
      <vt:lpstr>Wingdings 3</vt:lpstr>
      <vt:lpstr>Facet</vt:lpstr>
      <vt:lpstr>What The Church Needs Now</vt:lpstr>
      <vt:lpstr>PowerPoint Presentation</vt:lpstr>
      <vt:lpstr>Salvation Is In The Church</vt:lpstr>
      <vt:lpstr>PowerPoint Presentation</vt:lpstr>
      <vt:lpstr>What The Church Needs</vt:lpstr>
      <vt:lpstr>What The Church Needs</vt:lpstr>
      <vt:lpstr>What The Church Needs</vt:lpstr>
      <vt:lpstr>What The Church Needs</vt:lpstr>
      <vt:lpstr>What The Church Needs</vt:lpstr>
      <vt:lpstr>What The Church Needs</vt:lpstr>
      <vt:lpstr>Conclusion: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The Church Needs Now (3)</dc:title>
  <dc:creator>Micky Galloway</dc:creator>
  <cp:lastModifiedBy>Richard Lidh</cp:lastModifiedBy>
  <cp:revision>25</cp:revision>
  <cp:lastPrinted>2020-10-11T19:40:46Z</cp:lastPrinted>
  <dcterms:created xsi:type="dcterms:W3CDTF">2012-05-05T23:35:11Z</dcterms:created>
  <dcterms:modified xsi:type="dcterms:W3CDTF">2020-10-11T19:44:28Z</dcterms:modified>
</cp:coreProperties>
</file>